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65" r:id="rId4"/>
    <p:sldId id="267" r:id="rId5"/>
    <p:sldId id="256" r:id="rId6"/>
    <p:sldId id="268" r:id="rId7"/>
    <p:sldId id="259" r:id="rId8"/>
    <p:sldId id="260" r:id="rId9"/>
    <p:sldId id="261" r:id="rId10"/>
    <p:sldId id="269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626686" y="1268412"/>
            <a:ext cx="32237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b="1" dirty="0"/>
              <a:t>“</a:t>
            </a:r>
            <a:r>
              <a:rPr lang="ru-RU" sz="3200" b="1" dirty="0"/>
              <a:t>Христосование</a:t>
            </a:r>
            <a:r>
              <a:rPr lang="en-US" sz="3200" b="1" dirty="0"/>
              <a:t>”</a:t>
            </a:r>
            <a:endParaRPr lang="ru-RU" sz="3200" b="1" dirty="0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476375" y="4508500"/>
            <a:ext cx="335046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/>
              <a:t>“</a:t>
            </a:r>
            <a:r>
              <a:rPr lang="ru-RU" sz="3600" b="1"/>
              <a:t>Крестный ход</a:t>
            </a:r>
            <a:r>
              <a:rPr lang="en-US" sz="3600" b="1"/>
              <a:t>”</a:t>
            </a:r>
            <a:endParaRPr lang="ru-RU" sz="3600" b="1"/>
          </a:p>
        </p:txBody>
      </p:sp>
      <p:pic>
        <p:nvPicPr>
          <p:cNvPr id="13318" name="Picture 6" descr="Изображение 0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916113"/>
            <a:ext cx="3327400" cy="443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Изображение 0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5040313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356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9722" y="1602248"/>
            <a:ext cx="6552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Назовите </a:t>
            </a:r>
            <a:r>
              <a:rPr lang="ru-RU" sz="3200" b="1" dirty="0" smtClean="0"/>
              <a:t>особенности </a:t>
            </a:r>
            <a:r>
              <a:rPr lang="ru-RU" sz="3200" b="1" dirty="0"/>
              <a:t>православного христианского богослужения</a:t>
            </a:r>
          </a:p>
        </p:txBody>
      </p:sp>
    </p:spTree>
    <p:extLst>
      <p:ext uri="{BB962C8B-B14F-4D97-AF65-F5344CB8AC3E}">
        <p14:creationId xmlns:p14="http://schemas.microsoft.com/office/powerpoint/2010/main" val="107916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785794"/>
            <a:ext cx="54292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Д.З</a:t>
            </a:r>
            <a:r>
              <a:rPr lang="ru-RU" sz="3200" b="1" dirty="0" smtClean="0">
                <a:solidFill>
                  <a:srgbClr val="0000FF"/>
                </a:solidFill>
              </a:rPr>
              <a:t>. ВЫБОР</a:t>
            </a:r>
          </a:p>
          <a:p>
            <a:r>
              <a:rPr lang="ru-RU" sz="3200" b="1" dirty="0" smtClean="0">
                <a:solidFill>
                  <a:srgbClr val="0000FF"/>
                </a:solidFill>
              </a:rPr>
              <a:t>1.Нарисуйте символ любого православного праздника.</a:t>
            </a:r>
          </a:p>
          <a:p>
            <a:r>
              <a:rPr lang="ru-RU" sz="3200" b="1" dirty="0" smtClean="0">
                <a:solidFill>
                  <a:srgbClr val="0000FF"/>
                </a:solidFill>
              </a:rPr>
              <a:t>2.Подготовить выступление на тему: «Обряды православного праздника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rot="-527426">
            <a:off x="1420726" y="601127"/>
            <a:ext cx="6049963" cy="34163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СПАСИБО   </a:t>
            </a:r>
            <a:br>
              <a:rPr lang="ru-RU" sz="7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7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ЗА </a:t>
            </a:r>
            <a:br>
              <a:rPr lang="ru-RU" sz="7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7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ВНИМАНИЕ!</a:t>
            </a:r>
          </a:p>
        </p:txBody>
      </p:sp>
      <p:pic>
        <p:nvPicPr>
          <p:cNvPr id="4" name="Picture 3" descr="30977-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3288622"/>
            <a:ext cx="2438400" cy="3363004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2"/>
            <a:ext cx="81369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u="sng" dirty="0" smtClean="0">
                <a:solidFill>
                  <a:srgbClr val="002060"/>
                </a:solidFill>
              </a:rPr>
              <a:t>Тема : </a:t>
            </a:r>
          </a:p>
          <a:p>
            <a:pPr algn="ctr"/>
            <a:r>
              <a:rPr lang="ru-RU" sz="5400" b="1" i="1" u="sng" dirty="0" smtClean="0">
                <a:solidFill>
                  <a:srgbClr val="002060"/>
                </a:solidFill>
              </a:rPr>
              <a:t>«</a:t>
            </a:r>
            <a:r>
              <a:rPr lang="ru-RU" sz="5400" b="1" i="1" u="sng" dirty="0">
                <a:solidFill>
                  <a:srgbClr val="002060"/>
                </a:solidFill>
              </a:rPr>
              <a:t>Всякая душа празднику рада»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475167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Цели:</a:t>
            </a:r>
          </a:p>
          <a:p>
            <a:r>
              <a:rPr lang="ru-RU" sz="3200" dirty="0" smtClean="0"/>
              <a:t>1.Познакомиться с </a:t>
            </a:r>
            <a:r>
              <a:rPr lang="ru-RU" sz="3200" dirty="0"/>
              <a:t>понятием </a:t>
            </a:r>
            <a:r>
              <a:rPr lang="ru-RU" sz="3200" dirty="0" smtClean="0"/>
              <a:t>обряд.</a:t>
            </a:r>
          </a:p>
          <a:p>
            <a:r>
              <a:rPr lang="ru-RU" sz="3200" dirty="0" smtClean="0"/>
              <a:t>2.Выяснить </a:t>
            </a:r>
            <a:r>
              <a:rPr lang="ru-RU" sz="3200" dirty="0"/>
              <a:t>особенности православного христианского богослужения.</a:t>
            </a:r>
          </a:p>
        </p:txBody>
      </p:sp>
    </p:spTree>
    <p:extLst>
      <p:ext uri="{BB962C8B-B14F-4D97-AF65-F5344CB8AC3E}">
        <p14:creationId xmlns:p14="http://schemas.microsoft.com/office/powerpoint/2010/main" val="285699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 flipH="1">
            <a:off x="2843808" y="1364876"/>
            <a:ext cx="724206" cy="7792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>
            <a:off x="4419600" y="1260101"/>
            <a:ext cx="1880592" cy="4419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 стрелкой 3"/>
          <p:cNvCxnSpPr>
            <a:endCxn id="6" idx="0"/>
          </p:cNvCxnSpPr>
          <p:nvPr/>
        </p:nvCxnSpPr>
        <p:spPr>
          <a:xfrm>
            <a:off x="3957637" y="1364876"/>
            <a:ext cx="795414" cy="11744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адпись 2"/>
          <p:cNvSpPr txBox="1">
            <a:spLocks noChangeArrowheads="1"/>
          </p:cNvSpPr>
          <p:nvPr/>
        </p:nvSpPr>
        <p:spPr bwMode="auto">
          <a:xfrm>
            <a:off x="1043609" y="2144078"/>
            <a:ext cx="2213942" cy="78086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ru-RU" sz="2400" b="1" dirty="0">
                <a:effectLst/>
                <a:latin typeface="Calibri"/>
                <a:ea typeface="Calibri"/>
                <a:cs typeface="Times New Roman"/>
              </a:rPr>
              <a:t>РЕЛИГИОЗНЫЕ</a:t>
            </a:r>
          </a:p>
        </p:txBody>
      </p:sp>
      <p:sp>
        <p:nvSpPr>
          <p:cNvPr id="6" name="Надпись 2"/>
          <p:cNvSpPr txBox="1">
            <a:spLocks noChangeArrowheads="1"/>
          </p:cNvSpPr>
          <p:nvPr/>
        </p:nvSpPr>
        <p:spPr bwMode="auto">
          <a:xfrm>
            <a:off x="3205910" y="2539365"/>
            <a:ext cx="3094282" cy="190999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 smtClean="0">
                <a:effectLst/>
                <a:latin typeface="Calibri"/>
                <a:ea typeface="Calibri"/>
                <a:cs typeface="Times New Roman"/>
              </a:rPr>
              <a:t>КАЛЕНДАР-НЫЕ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Надпись 2"/>
          <p:cNvSpPr txBox="1">
            <a:spLocks noChangeArrowheads="1"/>
          </p:cNvSpPr>
          <p:nvPr/>
        </p:nvSpPr>
        <p:spPr bwMode="auto">
          <a:xfrm>
            <a:off x="6444208" y="1335927"/>
            <a:ext cx="2065784" cy="37492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ru-RU" sz="3200" b="1" dirty="0" smtClean="0">
                <a:effectLst/>
                <a:latin typeface="Calibri"/>
                <a:ea typeface="Calibri"/>
                <a:cs typeface="Times New Roman"/>
              </a:rPr>
              <a:t>ОБЩЕСТ-ВЕННО-ПОЛИТИ-ЧЕСКИЕ</a:t>
            </a:r>
            <a:endParaRPr lang="ru-RU" sz="3200" b="1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43609" y="263904"/>
            <a:ext cx="3776228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ПРАЗДНИКИ</a:t>
            </a:r>
            <a:endParaRPr kumimoji="0" lang="ru-RU" sz="4400" b="1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91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Софийская церковь</a:t>
            </a:r>
          </a:p>
        </p:txBody>
      </p:sp>
      <p:pic>
        <p:nvPicPr>
          <p:cNvPr id="3075" name="Содержимое 3" descr="софийская ц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3" y="1143000"/>
            <a:ext cx="8499475" cy="5715000"/>
          </a:xfrm>
        </p:spPr>
      </p:pic>
    </p:spTree>
    <p:extLst>
      <p:ext uri="{BB962C8B-B14F-4D97-AF65-F5344CB8AC3E}">
        <p14:creationId xmlns:p14="http://schemas.microsoft.com/office/powerpoint/2010/main" val="172533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142984"/>
            <a:ext cx="55721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86116" y="1285860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ПРЕОБРАЖЕНСКАЯ ЦЕРКОВЬ В КИЖАХ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071546"/>
            <a:ext cx="6000792" cy="497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500298" y="571480"/>
            <a:ext cx="4397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ЦЕРКОВЬ СПАСА НА НЕРЛИ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28604"/>
            <a:ext cx="742955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5" name="Содержимое 3" descr="правосл церковь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38761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00042"/>
            <a:ext cx="821537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00FF"/>
                </a:solidFill>
              </a:rPr>
              <a:t>В ПРАВОСЛАВНОМ БОГОСЛУЖЕНИИ ТРИ ОСНОВНЫХ «КРУГА ВРЕМЕНИ»:</a:t>
            </a:r>
          </a:p>
          <a:p>
            <a:pPr algn="ctr"/>
            <a:r>
              <a:rPr lang="ru-RU" sz="5400" b="1" dirty="0" smtClean="0">
                <a:solidFill>
                  <a:srgbClr val="0000FF"/>
                </a:solidFill>
              </a:rPr>
              <a:t>ДНЕВНОЙ, НЕДЕЛЬНЫЙ, ГОДОВОЙ</a:t>
            </a:r>
            <a:endParaRPr lang="ru-RU" sz="5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7858180" cy="138499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ПЕРВОЕ БОГОСЛУЖЕНИЕ-ВЕЧЕРНЯ (ЧТЕНИЕ БИБЛЕЙСКИХ ПСАЛМОВ И ГИМНОВ, БЛАГОДАРЯЩИХ БОГА ЗА ПРОШЕДШИЙ ДЕНЬ).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714488"/>
            <a:ext cx="785818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/>
                </a:solidFill>
              </a:rPr>
              <a:t>В УТРЕННИЕ ЧАСЫ –УТРЕНЯ, ПОСВЯЩЁННАЯ ВСТРЕЧЕ МЕССИИ.</a:t>
            </a:r>
            <a:endParaRPr lang="ru-RU" sz="2800" b="1" dirty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54" y="2928934"/>
            <a:ext cx="8358246" cy="3139321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2000" b="1" u="sng" dirty="0" smtClean="0">
                <a:solidFill>
                  <a:srgbClr val="C00000"/>
                </a:solidFill>
              </a:rPr>
              <a:t>ОСНОВНОЙ ДНЕВНОГО БОГОСЛУЖЕНИЯ ЯВЛЯЕТСЯ ЛИТУРГИЯ, СОСТОЯЩАЯ ИЗ ТРЁХ ЧАСТЕЙ: ПРОСКОМИДИИ(ПРИНЕСЕНИЕ), ЛИТУРГИИ ОГЛАШЕННЫХ И ЛИТУРГИИ ВЕРНЫХ. В ЗАВЕРШЕНИЕ СЛУЖБЫ ИСПОЛНЯЕТСЯ МОЛИТВА «ОТЧЕ НАШ»:</a:t>
            </a:r>
          </a:p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«Отче наш, сущий на небесах! да святится имя Твое; Да </a:t>
            </a:r>
            <a:r>
              <a:rPr lang="ru-RU" sz="2000" b="1" dirty="0" err="1" smtClean="0">
                <a:solidFill>
                  <a:srgbClr val="FF0000"/>
                </a:solidFill>
              </a:rPr>
              <a:t>приидет</a:t>
            </a:r>
            <a:r>
              <a:rPr lang="ru-RU" sz="2000" b="1" dirty="0" smtClean="0">
                <a:solidFill>
                  <a:srgbClr val="FF0000"/>
                </a:solidFill>
              </a:rPr>
              <a:t> Царствие Твое; да будет воля Твоя и на земле, как на небе; Хлеб наш насущный дай нам на сей день; И прости нам долги наши, как и мы прощаем должникам нашим; И не введи нас в искушение, но избавь нас от лукавого. Аминь».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50350" cy="6853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1200329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00FF"/>
                </a:solidFill>
              </a:rPr>
              <a:t>Православный церковный год также отмечен множеством праздников, но главные среди них - двенадцать, так называемые «двунадесятые» </a:t>
            </a:r>
            <a:endParaRPr lang="ru-RU" sz="2400" b="1" i="1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443841"/>
            <a:ext cx="821537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Среди них</a:t>
            </a:r>
            <a:r>
              <a:rPr lang="ru-RU" sz="2800" dirty="0" smtClean="0"/>
              <a:t>: </a:t>
            </a:r>
            <a:r>
              <a:rPr lang="ru-RU" sz="2800" b="1" dirty="0" smtClean="0">
                <a:solidFill>
                  <a:srgbClr val="FF0000"/>
                </a:solidFill>
              </a:rPr>
              <a:t>Рождество Богородицы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(21 сентября), </a:t>
            </a:r>
            <a:r>
              <a:rPr lang="ru-RU" sz="2800" b="1" dirty="0" smtClean="0">
                <a:solidFill>
                  <a:srgbClr val="FF0000"/>
                </a:solidFill>
              </a:rPr>
              <a:t>Воздвижение Креста Господня </a:t>
            </a:r>
            <a:r>
              <a:rPr lang="ru-RU" sz="2400" dirty="0" smtClean="0"/>
              <a:t>(27 сентября), </a:t>
            </a:r>
            <a:r>
              <a:rPr lang="ru-RU" sz="2800" b="1" dirty="0" smtClean="0">
                <a:solidFill>
                  <a:srgbClr val="FF0000"/>
                </a:solidFill>
              </a:rPr>
              <a:t>Введение во храм Пресвятой Богородицы </a:t>
            </a:r>
            <a:r>
              <a:rPr lang="ru-RU" sz="2400" dirty="0" smtClean="0"/>
              <a:t>(4 декабря), </a:t>
            </a:r>
            <a:r>
              <a:rPr lang="ru-RU" sz="2800" b="1" dirty="0" smtClean="0">
                <a:solidFill>
                  <a:srgbClr val="FF0000"/>
                </a:solidFill>
              </a:rPr>
              <a:t>Рождество Христово </a:t>
            </a:r>
            <a:r>
              <a:rPr lang="ru-RU" sz="2400" dirty="0" smtClean="0"/>
              <a:t>(7 января), </a:t>
            </a:r>
            <a:r>
              <a:rPr lang="ru-RU" sz="2800" b="1" dirty="0" smtClean="0">
                <a:solidFill>
                  <a:srgbClr val="FF0000"/>
                </a:solidFill>
              </a:rPr>
              <a:t>Крещение Господне</a:t>
            </a:r>
            <a:r>
              <a:rPr lang="ru-RU" sz="2400" dirty="0" smtClean="0"/>
              <a:t>, или Богоявление (19 января), </a:t>
            </a:r>
            <a:r>
              <a:rPr lang="ru-RU" sz="2800" b="1" dirty="0" smtClean="0">
                <a:solidFill>
                  <a:srgbClr val="FF0000"/>
                </a:solidFill>
              </a:rPr>
              <a:t>Сретение Господне </a:t>
            </a:r>
            <a:r>
              <a:rPr lang="ru-RU" sz="2400" dirty="0" smtClean="0"/>
              <a:t>(15 февраля), </a:t>
            </a:r>
            <a:r>
              <a:rPr lang="ru-RU" sz="2400" b="1" dirty="0" smtClean="0">
                <a:solidFill>
                  <a:srgbClr val="FF0000"/>
                </a:solidFill>
              </a:rPr>
              <a:t>Благовещение</a:t>
            </a:r>
            <a:r>
              <a:rPr lang="ru-RU" sz="2400" dirty="0" smtClean="0"/>
              <a:t> (7 апреля), </a:t>
            </a:r>
            <a:r>
              <a:rPr lang="ru-RU" sz="2400" b="1" dirty="0" smtClean="0">
                <a:solidFill>
                  <a:srgbClr val="FF0000"/>
                </a:solidFill>
              </a:rPr>
              <a:t>Вход Господень в Иерусалим </a:t>
            </a:r>
            <a:r>
              <a:rPr lang="ru-RU" sz="2400" dirty="0" smtClean="0"/>
              <a:t>(за неделю до Пасхи</a:t>
            </a:r>
            <a:r>
              <a:rPr lang="ru-RU" sz="2800" b="1" dirty="0" smtClean="0">
                <a:solidFill>
                  <a:srgbClr val="FF0000"/>
                </a:solidFill>
              </a:rPr>
              <a:t>), Воскресение Христово - Пасха, Вознесение</a:t>
            </a:r>
            <a:r>
              <a:rPr lang="ru-RU" sz="2400" dirty="0" smtClean="0"/>
              <a:t> (на сороковой день после Пасхи), </a:t>
            </a:r>
            <a:r>
              <a:rPr lang="ru-RU" sz="2800" b="1" dirty="0" smtClean="0">
                <a:solidFill>
                  <a:srgbClr val="FF0000"/>
                </a:solidFill>
              </a:rPr>
              <a:t>Пятидесятница или Троица </a:t>
            </a:r>
            <a:r>
              <a:rPr lang="ru-RU" sz="2400" dirty="0" smtClean="0"/>
              <a:t>(на пятидесятый день после Пасхи), </a:t>
            </a:r>
            <a:r>
              <a:rPr lang="ru-RU" sz="2800" b="1" dirty="0" smtClean="0">
                <a:solidFill>
                  <a:srgbClr val="FF0000"/>
                </a:solidFill>
              </a:rPr>
              <a:t>Преображение Господне </a:t>
            </a:r>
            <a:r>
              <a:rPr lang="ru-RU" sz="2400" dirty="0" smtClean="0"/>
              <a:t>(19 августа), </a:t>
            </a:r>
            <a:r>
              <a:rPr lang="ru-RU" sz="2800" b="1" dirty="0" smtClean="0">
                <a:solidFill>
                  <a:srgbClr val="FF0000"/>
                </a:solidFill>
              </a:rPr>
              <a:t>Успение Пресвятой Богородицы </a:t>
            </a:r>
            <a:r>
              <a:rPr lang="ru-RU" sz="2400" dirty="0" smtClean="0"/>
              <a:t>(28 августа).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" y="0"/>
            <a:ext cx="925988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320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Софийская церковь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user</cp:lastModifiedBy>
  <cp:revision>11</cp:revision>
  <dcterms:modified xsi:type="dcterms:W3CDTF">2011-11-23T09:08:22Z</dcterms:modified>
</cp:coreProperties>
</file>